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6"/>
  </p:sldIdLst>
  <p:sldSz cx="7772400" cy="10058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Nunito Bold" charset="1" panose="00000000000000000000"/>
      <p:regular r:id="rId10"/>
    </p:embeddedFont>
    <p:embeddedFont>
      <p:font typeface="Nunito Bold Bold" charset="1" panose="00000000000000000000"/>
      <p:regular r:id="rId11"/>
    </p:embeddedFont>
    <p:embeddedFont>
      <p:font typeface="Nunito Bold Italics" charset="1" panose="00000000000000000000"/>
      <p:regular r:id="rId12"/>
    </p:embeddedFont>
    <p:embeddedFont>
      <p:font typeface="Nunito Bold Bold Italics" charset="1" panose="00000000000000000000"/>
      <p:regular r:id="rId13"/>
    </p:embeddedFont>
    <p:embeddedFont>
      <p:font typeface="Open Sauce" charset="1" panose="00000500000000000000"/>
      <p:regular r:id="rId14"/>
    </p:embeddedFont>
    <p:embeddedFont>
      <p:font typeface="Open Sauce Bold" charset="1" panose="00000800000000000000"/>
      <p:regular r:id="rId15"/>
    </p:embeddedFont>
    <p:embeddedFont>
      <p:font typeface="Open Sauce Italics" charset="1" panose="00000500000000000000"/>
      <p:regular r:id="rId16"/>
    </p:embeddedFont>
    <p:embeddedFont>
      <p:font typeface="Open Sauce Bold Italics" charset="1" panose="00000800000000000000"/>
      <p:regular r:id="rId17"/>
    </p:embeddedFont>
    <p:embeddedFont>
      <p:font typeface="Open Sauce Light" charset="1" panose="00000400000000000000"/>
      <p:regular r:id="rId18"/>
    </p:embeddedFont>
    <p:embeddedFont>
      <p:font typeface="Open Sauce Light Italics" charset="1" panose="00000400000000000000"/>
      <p:regular r:id="rId19"/>
    </p:embeddedFont>
    <p:embeddedFont>
      <p:font typeface="Open Sauce Medium" charset="1" panose="00000600000000000000"/>
      <p:regular r:id="rId20"/>
    </p:embeddedFont>
    <p:embeddedFont>
      <p:font typeface="Open Sauce Medium Italics" charset="1" panose="00000600000000000000"/>
      <p:regular r:id="rId21"/>
    </p:embeddedFont>
    <p:embeddedFont>
      <p:font typeface="Open Sauce Semi-Bold" charset="1" panose="00000700000000000000"/>
      <p:regular r:id="rId22"/>
    </p:embeddedFont>
    <p:embeddedFont>
      <p:font typeface="Open Sauce Semi-Bold Italics" charset="1" panose="00000700000000000000"/>
      <p:regular r:id="rId23"/>
    </p:embeddedFont>
    <p:embeddedFont>
      <p:font typeface="Open Sauce Heavy" charset="1" panose="00000A00000000000000"/>
      <p:regular r:id="rId24"/>
    </p:embeddedFont>
    <p:embeddedFont>
      <p:font typeface="Open Sauce Heavy Italics" charset="1" panose="00000A0000000000000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slides/slide1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-2762673" y="3828531"/>
            <a:ext cx="9308550" cy="2401339"/>
            <a:chOff x="0" y="0"/>
            <a:chExt cx="3546114" cy="9147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546114" cy="914796"/>
            </a:xfrm>
            <a:custGeom>
              <a:avLst/>
              <a:gdLst/>
              <a:ahLst/>
              <a:cxnLst/>
              <a:rect r="r" b="b" t="t" l="l"/>
              <a:pathLst>
                <a:path h="914796" w="3546114">
                  <a:moveTo>
                    <a:pt x="0" y="0"/>
                  </a:moveTo>
                  <a:lnTo>
                    <a:pt x="3546114" y="0"/>
                  </a:lnTo>
                  <a:lnTo>
                    <a:pt x="3546114" y="914796"/>
                  </a:lnTo>
                  <a:lnTo>
                    <a:pt x="0" y="91479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3546114" cy="933846"/>
            </a:xfrm>
            <a:prstGeom prst="rect">
              <a:avLst/>
            </a:prstGeom>
          </p:spPr>
          <p:txBody>
            <a:bodyPr anchor="ctr" rtlCol="false" tIns="47790" lIns="47790" bIns="47790" rIns="47790"/>
            <a:lstStyle/>
            <a:p>
              <a:pPr algn="ctr">
                <a:lnSpc>
                  <a:spcPts val="158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49709" y="2045476"/>
            <a:ext cx="232922" cy="232922"/>
            <a:chOff x="0" y="0"/>
            <a:chExt cx="310563" cy="310563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26916" y="29406"/>
              <a:ext cx="256732" cy="256732"/>
              <a:chOff x="0" y="0"/>
              <a:chExt cx="812800" cy="81280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76200" y="85725"/>
                <a:ext cx="660400" cy="6508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16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10563" cy="310563"/>
            </a:xfrm>
            <a:custGeom>
              <a:avLst/>
              <a:gdLst/>
              <a:ahLst/>
              <a:cxnLst/>
              <a:rect r="r" b="b" t="t" l="l"/>
              <a:pathLst>
                <a:path h="310563" w="310563">
                  <a:moveTo>
                    <a:pt x="0" y="0"/>
                  </a:moveTo>
                  <a:lnTo>
                    <a:pt x="310563" y="0"/>
                  </a:lnTo>
                  <a:lnTo>
                    <a:pt x="310563" y="310563"/>
                  </a:lnTo>
                  <a:lnTo>
                    <a:pt x="0" y="3105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845974" y="1745216"/>
            <a:ext cx="236658" cy="236658"/>
          </a:xfrm>
          <a:custGeom>
            <a:avLst/>
            <a:gdLst/>
            <a:ahLst/>
            <a:cxnLst/>
            <a:rect r="r" b="b" t="t" l="l"/>
            <a:pathLst>
              <a:path h="236658" w="236658">
                <a:moveTo>
                  <a:pt x="0" y="0"/>
                </a:moveTo>
                <a:lnTo>
                  <a:pt x="236657" y="0"/>
                </a:lnTo>
                <a:lnTo>
                  <a:pt x="236657" y="236658"/>
                </a:lnTo>
                <a:lnTo>
                  <a:pt x="0" y="2366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45974" y="2379543"/>
            <a:ext cx="226383" cy="226383"/>
          </a:xfrm>
          <a:custGeom>
            <a:avLst/>
            <a:gdLst/>
            <a:ahLst/>
            <a:cxnLst/>
            <a:rect r="r" b="b" t="t" l="l"/>
            <a:pathLst>
              <a:path h="226383" w="226383">
                <a:moveTo>
                  <a:pt x="0" y="0"/>
                </a:moveTo>
                <a:lnTo>
                  <a:pt x="226383" y="0"/>
                </a:lnTo>
                <a:lnTo>
                  <a:pt x="226383" y="226384"/>
                </a:lnTo>
                <a:lnTo>
                  <a:pt x="0" y="2263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71654" y="2074190"/>
            <a:ext cx="1988902" cy="156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17"/>
              </a:lnSpc>
            </a:pPr>
            <a:r>
              <a:rPr lang="en-US" sz="940">
                <a:solidFill>
                  <a:srgbClr val="000000"/>
                </a:solidFill>
                <a:latin typeface="Open Sauce"/>
              </a:rPr>
              <a:t>hello@reallygreatsite.com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71654" y="2404987"/>
            <a:ext cx="1638327" cy="156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17"/>
              </a:lnSpc>
            </a:pPr>
            <a:r>
              <a:rPr lang="en-US" sz="940">
                <a:solidFill>
                  <a:srgbClr val="000000"/>
                </a:solidFill>
                <a:latin typeface="Open Sauce"/>
              </a:rPr>
              <a:t>@reallygreatsite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71654" y="1775798"/>
            <a:ext cx="1632087" cy="156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317"/>
              </a:lnSpc>
              <a:spcBef>
                <a:spcPct val="0"/>
              </a:spcBef>
            </a:pPr>
            <a:r>
              <a:rPr lang="en-US" sz="940" u="none">
                <a:solidFill>
                  <a:srgbClr val="000000"/>
                </a:solidFill>
                <a:latin typeface="Open Sauce"/>
              </a:rPr>
              <a:t>+123-456-7890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49709" y="7163863"/>
            <a:ext cx="2137126" cy="317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17"/>
              </a:lnSpc>
            </a:pPr>
            <a:r>
              <a:rPr lang="en-US" sz="940" spc="-23">
                <a:solidFill>
                  <a:srgbClr val="000000"/>
                </a:solidFill>
                <a:latin typeface="Open Sauce"/>
              </a:rPr>
              <a:t>English - Native</a:t>
            </a:r>
          </a:p>
          <a:p>
            <a:pPr algn="just">
              <a:lnSpc>
                <a:spcPts val="1317"/>
              </a:lnSpc>
            </a:pPr>
            <a:r>
              <a:rPr lang="en-US" sz="940" spc="-23">
                <a:solidFill>
                  <a:srgbClr val="000000"/>
                </a:solidFill>
                <a:latin typeface="Open Sauce"/>
              </a:rPr>
              <a:t>Spanish - Proficient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49709" y="3359090"/>
            <a:ext cx="2137126" cy="194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603"/>
              </a:lnSpc>
              <a:spcBef>
                <a:spcPct val="0"/>
              </a:spcBef>
            </a:pPr>
            <a:r>
              <a:rPr lang="en-US" sz="1128" spc="153" strike="noStrike" u="none">
                <a:solidFill>
                  <a:srgbClr val="000000"/>
                </a:solidFill>
                <a:latin typeface="Open Sauce Bold"/>
              </a:rPr>
              <a:t>SKILLS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49709" y="5048287"/>
            <a:ext cx="2137126" cy="194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03"/>
              </a:lnSpc>
            </a:pPr>
            <a:r>
              <a:rPr lang="en-US" sz="1128" spc="153">
                <a:solidFill>
                  <a:srgbClr val="000000"/>
                </a:solidFill>
                <a:latin typeface="Open Sauce Bold"/>
              </a:rPr>
              <a:t>EDUCATION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49709" y="7805544"/>
            <a:ext cx="2242562" cy="194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03"/>
              </a:lnSpc>
            </a:pPr>
            <a:r>
              <a:rPr lang="en-US" sz="1128" spc="153">
                <a:solidFill>
                  <a:srgbClr val="000000"/>
                </a:solidFill>
                <a:latin typeface="Open Sauce Bold"/>
              </a:rPr>
              <a:t>CERTIFICATIONS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49709" y="6926023"/>
            <a:ext cx="1788750" cy="194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603"/>
              </a:lnSpc>
              <a:spcBef>
                <a:spcPct val="0"/>
              </a:spcBef>
            </a:pPr>
            <a:r>
              <a:rPr lang="en-US" sz="1128" spc="153" strike="noStrike" u="none">
                <a:solidFill>
                  <a:srgbClr val="000000"/>
                </a:solidFill>
                <a:latin typeface="Open Sauce Bold"/>
              </a:rPr>
              <a:t>LANGUAGES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49709" y="5378472"/>
            <a:ext cx="2256685" cy="133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063"/>
              </a:lnSpc>
            </a:pPr>
            <a:r>
              <a:rPr lang="en-US" sz="940" spc="47">
                <a:solidFill>
                  <a:srgbClr val="000000"/>
                </a:solidFill>
                <a:latin typeface="Open Sauce"/>
              </a:rPr>
              <a:t>Bachelor of Arts in Marketing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49709" y="8093464"/>
            <a:ext cx="2612800" cy="267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063"/>
              </a:lnSpc>
            </a:pPr>
            <a:r>
              <a:rPr lang="en-US" sz="940" spc="47">
                <a:solidFill>
                  <a:srgbClr val="000000"/>
                </a:solidFill>
                <a:latin typeface="Open Sauce"/>
              </a:rPr>
              <a:t>Certified Social Media </a:t>
            </a:r>
          </a:p>
          <a:p>
            <a:pPr marL="0" indent="0" lvl="0">
              <a:lnSpc>
                <a:spcPts val="1063"/>
              </a:lnSpc>
            </a:pPr>
            <a:r>
              <a:rPr lang="en-US" sz="940" spc="47">
                <a:solidFill>
                  <a:srgbClr val="000000"/>
                </a:solidFill>
                <a:latin typeface="Open Sauce"/>
              </a:rPr>
              <a:t>Marketing Professional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49709" y="8902304"/>
            <a:ext cx="2612800" cy="267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063"/>
              </a:lnSpc>
            </a:pPr>
            <a:r>
              <a:rPr lang="en-US" sz="940" spc="47">
                <a:solidFill>
                  <a:srgbClr val="000000"/>
                </a:solidFill>
                <a:latin typeface="Open Sauce"/>
              </a:rPr>
              <a:t>Certified Social Media </a:t>
            </a:r>
          </a:p>
          <a:p>
            <a:pPr marL="0" indent="0" lvl="0">
              <a:lnSpc>
                <a:spcPts val="1063"/>
              </a:lnSpc>
            </a:pPr>
            <a:r>
              <a:rPr lang="en-US" sz="940" spc="47">
                <a:solidFill>
                  <a:srgbClr val="000000"/>
                </a:solidFill>
                <a:latin typeface="Open Sauce"/>
              </a:rPr>
              <a:t>Marketing Professional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49709" y="6094535"/>
            <a:ext cx="2612800" cy="133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063"/>
              </a:lnSpc>
            </a:pPr>
            <a:r>
              <a:rPr lang="en-US" sz="940" spc="47">
                <a:solidFill>
                  <a:srgbClr val="000000"/>
                </a:solidFill>
                <a:latin typeface="Open Sauce"/>
              </a:rPr>
              <a:t>Strategic Marketing Planning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49709" y="5552222"/>
            <a:ext cx="2310519" cy="317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317"/>
              </a:lnSpc>
              <a:spcBef>
                <a:spcPct val="0"/>
              </a:spcBef>
            </a:pPr>
            <a:r>
              <a:rPr lang="en-US" sz="940" spc="47">
                <a:solidFill>
                  <a:srgbClr val="000000"/>
                </a:solidFill>
                <a:latin typeface="Open Sauce"/>
              </a:rPr>
              <a:t>2018 - </a:t>
            </a:r>
            <a:r>
              <a:rPr lang="en-US" sz="940" spc="47" u="none">
                <a:solidFill>
                  <a:srgbClr val="000000"/>
                </a:solidFill>
                <a:latin typeface="Open Sauce"/>
              </a:rPr>
              <a:t>2021</a:t>
            </a:r>
          </a:p>
          <a:p>
            <a:pPr algn="just">
              <a:lnSpc>
                <a:spcPts val="1317"/>
              </a:lnSpc>
              <a:spcBef>
                <a:spcPct val="0"/>
              </a:spcBef>
            </a:pPr>
            <a:r>
              <a:rPr lang="en-US" sz="940" spc="47" u="none">
                <a:solidFill>
                  <a:srgbClr val="000000"/>
                </a:solidFill>
                <a:latin typeface="Open Sauce"/>
              </a:rPr>
              <a:t>Keithston and Partners School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49709" y="8377912"/>
            <a:ext cx="2310519" cy="317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317"/>
              </a:lnSpc>
              <a:spcBef>
                <a:spcPct val="0"/>
              </a:spcBef>
            </a:pPr>
            <a:r>
              <a:rPr lang="en-US" sz="940" spc="47">
                <a:solidFill>
                  <a:srgbClr val="000000"/>
                </a:solidFill>
                <a:latin typeface="Open Sauce"/>
              </a:rPr>
              <a:t>2018 - </a:t>
            </a:r>
            <a:r>
              <a:rPr lang="en-US" sz="940" spc="47" u="none">
                <a:solidFill>
                  <a:srgbClr val="000000"/>
                </a:solidFill>
                <a:latin typeface="Open Sauce"/>
              </a:rPr>
              <a:t>2021</a:t>
            </a:r>
          </a:p>
          <a:p>
            <a:pPr algn="just">
              <a:lnSpc>
                <a:spcPts val="1317"/>
              </a:lnSpc>
              <a:spcBef>
                <a:spcPct val="0"/>
              </a:spcBef>
            </a:pPr>
            <a:r>
              <a:rPr lang="en-US" sz="940" spc="47" u="none">
                <a:solidFill>
                  <a:srgbClr val="000000"/>
                </a:solidFill>
                <a:latin typeface="Open Sauce"/>
              </a:rPr>
              <a:t>Keithston and Partners School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49709" y="9186751"/>
            <a:ext cx="2310519" cy="156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17"/>
              </a:lnSpc>
              <a:spcBef>
                <a:spcPct val="0"/>
              </a:spcBef>
            </a:pPr>
            <a:r>
              <a:rPr lang="en-US" sz="940" spc="47">
                <a:solidFill>
                  <a:srgbClr val="000000"/>
                </a:solidFill>
                <a:latin typeface="Open Sauce"/>
              </a:rPr>
              <a:t>2019 - Liceria &amp; Co.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49709" y="6242598"/>
            <a:ext cx="2310519" cy="317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317"/>
              </a:lnSpc>
              <a:spcBef>
                <a:spcPct val="0"/>
              </a:spcBef>
            </a:pPr>
            <a:r>
              <a:rPr lang="en-US" sz="940" spc="47">
                <a:solidFill>
                  <a:srgbClr val="000000"/>
                </a:solidFill>
                <a:latin typeface="Open Sauce"/>
              </a:rPr>
              <a:t>2016 - </a:t>
            </a:r>
            <a:r>
              <a:rPr lang="en-US" sz="940" spc="47" u="none">
                <a:solidFill>
                  <a:srgbClr val="000000"/>
                </a:solidFill>
                <a:latin typeface="Open Sauce"/>
              </a:rPr>
              <a:t>2018</a:t>
            </a:r>
          </a:p>
          <a:p>
            <a:pPr algn="just">
              <a:lnSpc>
                <a:spcPts val="1317"/>
              </a:lnSpc>
              <a:spcBef>
                <a:spcPct val="0"/>
              </a:spcBef>
            </a:pPr>
            <a:r>
              <a:rPr lang="en-US" sz="940" spc="47" u="none">
                <a:solidFill>
                  <a:srgbClr val="000000"/>
                </a:solidFill>
                <a:latin typeface="Open Sauce"/>
              </a:rPr>
              <a:t>Ginyard International Co.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49709" y="3657925"/>
            <a:ext cx="2249879" cy="1119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03105" indent="-101553" lvl="1">
              <a:lnSpc>
                <a:spcPts val="1505"/>
              </a:lnSpc>
              <a:buFont typeface="Arial"/>
              <a:buChar char="•"/>
            </a:pPr>
            <a:r>
              <a:rPr lang="en-US" sz="940">
                <a:solidFill>
                  <a:srgbClr val="353535"/>
                </a:solidFill>
                <a:latin typeface="Open Sauce"/>
              </a:rPr>
              <a:t>Social Media Strategy</a:t>
            </a:r>
          </a:p>
          <a:p>
            <a:pPr marL="203105" indent="-101553" lvl="1">
              <a:lnSpc>
                <a:spcPts val="1505"/>
              </a:lnSpc>
              <a:buFont typeface="Arial"/>
              <a:buChar char="•"/>
            </a:pPr>
            <a:r>
              <a:rPr lang="en-US" sz="940">
                <a:solidFill>
                  <a:srgbClr val="353535"/>
                </a:solidFill>
                <a:latin typeface="Open Sauce"/>
              </a:rPr>
              <a:t>Content Creation</a:t>
            </a:r>
          </a:p>
          <a:p>
            <a:pPr marL="203105" indent="-101553" lvl="1">
              <a:lnSpc>
                <a:spcPts val="1505"/>
              </a:lnSpc>
              <a:buFont typeface="Arial"/>
              <a:buChar char="•"/>
            </a:pPr>
            <a:r>
              <a:rPr lang="en-US" sz="940">
                <a:solidFill>
                  <a:srgbClr val="353535"/>
                </a:solidFill>
                <a:latin typeface="Open Sauce"/>
              </a:rPr>
              <a:t>Community Management</a:t>
            </a:r>
          </a:p>
          <a:p>
            <a:pPr marL="203105" indent="-101553" lvl="1">
              <a:lnSpc>
                <a:spcPts val="1505"/>
              </a:lnSpc>
              <a:buFont typeface="Arial"/>
              <a:buChar char="•"/>
            </a:pPr>
            <a:r>
              <a:rPr lang="en-US" sz="940">
                <a:solidFill>
                  <a:srgbClr val="353535"/>
                </a:solidFill>
                <a:latin typeface="Open Sauce"/>
              </a:rPr>
              <a:t>Analytics and Reporting</a:t>
            </a:r>
          </a:p>
          <a:p>
            <a:pPr marL="203105" indent="-101553" lvl="1">
              <a:lnSpc>
                <a:spcPts val="1505"/>
              </a:lnSpc>
              <a:buFont typeface="Arial"/>
              <a:buChar char="•"/>
            </a:pPr>
            <a:r>
              <a:rPr lang="en-US" sz="940">
                <a:solidFill>
                  <a:srgbClr val="353535"/>
                </a:solidFill>
                <a:latin typeface="Open Sauce"/>
              </a:rPr>
              <a:t>Campaign Optimization</a:t>
            </a:r>
          </a:p>
          <a:p>
            <a:pPr marL="203105" indent="-101553" lvl="1">
              <a:lnSpc>
                <a:spcPts val="1505"/>
              </a:lnSpc>
              <a:buFont typeface="Arial"/>
              <a:buChar char="•"/>
            </a:pPr>
            <a:r>
              <a:rPr lang="en-US" sz="940">
                <a:solidFill>
                  <a:srgbClr val="353535"/>
                </a:solidFill>
                <a:latin typeface="Open Sauce"/>
              </a:rPr>
              <a:t>Trend Analysis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171654" y="2763721"/>
            <a:ext cx="2083087" cy="143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28"/>
              </a:lnSpc>
            </a:pPr>
            <a:r>
              <a:rPr lang="en-US" sz="940">
                <a:solidFill>
                  <a:srgbClr val="000000"/>
                </a:solidFill>
                <a:latin typeface="Open Sauce"/>
              </a:rPr>
              <a:t>123 Anywhere St., Any City</a:t>
            </a:r>
          </a:p>
        </p:txBody>
      </p:sp>
      <p:sp>
        <p:nvSpPr>
          <p:cNvPr name="Freeform 30" id="30"/>
          <p:cNvSpPr/>
          <p:nvPr/>
        </p:nvSpPr>
        <p:spPr>
          <a:xfrm flipH="false" flipV="false" rot="0">
            <a:off x="851111" y="2722214"/>
            <a:ext cx="226383" cy="226383"/>
          </a:xfrm>
          <a:custGeom>
            <a:avLst/>
            <a:gdLst/>
            <a:ahLst/>
            <a:cxnLst/>
            <a:rect r="r" b="b" t="t" l="l"/>
            <a:pathLst>
              <a:path h="226383" w="226383">
                <a:moveTo>
                  <a:pt x="0" y="0"/>
                </a:moveTo>
                <a:lnTo>
                  <a:pt x="226383" y="0"/>
                </a:lnTo>
                <a:lnTo>
                  <a:pt x="226383" y="226383"/>
                </a:lnTo>
                <a:lnTo>
                  <a:pt x="0" y="2263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884978" y="717931"/>
            <a:ext cx="5327507" cy="375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46"/>
              </a:lnSpc>
            </a:pPr>
            <a:r>
              <a:rPr lang="en-US" sz="2538" spc="233">
                <a:solidFill>
                  <a:srgbClr val="000000"/>
                </a:solidFill>
                <a:latin typeface="Open Sauce Heavy"/>
              </a:rPr>
              <a:t>MARIANA NAPOLITANI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884978" y="1135495"/>
            <a:ext cx="2826340" cy="152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50"/>
              </a:lnSpc>
            </a:pPr>
            <a:r>
              <a:rPr lang="en-US" sz="880" spc="264">
                <a:solidFill>
                  <a:srgbClr val="000000">
                    <a:alpha val="95686"/>
                  </a:srgbClr>
                </a:solidFill>
                <a:latin typeface="Open Sauce"/>
              </a:rPr>
              <a:t>SOCIAL MEDIA MANAGER</a:t>
            </a:r>
          </a:p>
        </p:txBody>
      </p:sp>
      <p:sp>
        <p:nvSpPr>
          <p:cNvPr name="AutoShape 33" id="33"/>
          <p:cNvSpPr/>
          <p:nvPr/>
        </p:nvSpPr>
        <p:spPr>
          <a:xfrm>
            <a:off x="900915" y="1392287"/>
            <a:ext cx="781368" cy="0"/>
          </a:xfrm>
          <a:prstGeom prst="line">
            <a:avLst/>
          </a:prstGeom>
          <a:ln cap="flat" w="19050">
            <a:solidFill>
              <a:srgbClr val="FFDE5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4" id="34"/>
          <p:cNvSpPr txBox="true"/>
          <p:nvPr/>
        </p:nvSpPr>
        <p:spPr>
          <a:xfrm rot="0">
            <a:off x="3344346" y="1567655"/>
            <a:ext cx="2307919" cy="194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603"/>
              </a:lnSpc>
              <a:spcBef>
                <a:spcPct val="0"/>
              </a:spcBef>
            </a:pPr>
            <a:r>
              <a:rPr lang="en-US" sz="1128" spc="153" strike="noStrike" u="none">
                <a:solidFill>
                  <a:srgbClr val="000000"/>
                </a:solidFill>
                <a:latin typeface="Open Sauce Bold"/>
              </a:rPr>
              <a:t>PROFILE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44346" y="3441885"/>
            <a:ext cx="2307919" cy="194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603"/>
              </a:lnSpc>
              <a:spcBef>
                <a:spcPct val="0"/>
              </a:spcBef>
            </a:pPr>
            <a:r>
              <a:rPr lang="en-US" sz="1128" spc="153" strike="noStrike" u="none">
                <a:solidFill>
                  <a:srgbClr val="000000"/>
                </a:solidFill>
                <a:latin typeface="Open Sauce Bold"/>
              </a:rPr>
              <a:t>EXPERIENCE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344346" y="1900693"/>
            <a:ext cx="3386654" cy="1300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86"/>
              </a:lnSpc>
            </a:pPr>
            <a:r>
              <a:rPr lang="en-US" sz="940" spc="-23">
                <a:solidFill>
                  <a:srgbClr val="000000"/>
                </a:solidFill>
                <a:latin typeface="Open Sauce"/>
              </a:rPr>
              <a:t>Results-driven Social Media Manager with 6 years of experience in developing and executing successful social media strategies. Proficient in content creation, community management, analytics, and campaign optimization. Seeking a challenging position to leverage my expertise in driving brand awareness, engagement, and growth through effective social media initiatives.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344346" y="4325934"/>
            <a:ext cx="3386654" cy="11857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12667" indent="-106334" lvl="1">
              <a:lnSpc>
                <a:spcPts val="1379"/>
              </a:lnSpc>
              <a:buFont typeface="Arial"/>
              <a:buChar char="•"/>
            </a:pPr>
            <a:r>
              <a:rPr lang="en-US" sz="985" spc="-24">
                <a:solidFill>
                  <a:srgbClr val="000000"/>
                </a:solidFill>
                <a:latin typeface="Open Sauce"/>
              </a:rPr>
              <a:t>Assisted in the development and implementation of social media strategies to increase brand awareness and engagement.</a:t>
            </a:r>
          </a:p>
          <a:p>
            <a:pPr algn="l" marL="212667" indent="-106334" lvl="1">
              <a:lnSpc>
                <a:spcPts val="1379"/>
              </a:lnSpc>
              <a:buFont typeface="Arial"/>
              <a:buChar char="•"/>
            </a:pPr>
            <a:r>
              <a:rPr lang="en-US" sz="985" spc="-24">
                <a:solidFill>
                  <a:srgbClr val="000000"/>
                </a:solidFill>
                <a:latin typeface="Open Sauce"/>
              </a:rPr>
              <a:t>Assisted in managing influencer partnerships and collaborations, including identifying suitable influencers, negotiating partnerships, and tracking campaign performance.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344346" y="3848160"/>
            <a:ext cx="3060397" cy="187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80"/>
              </a:lnSpc>
              <a:spcBef>
                <a:spcPct val="0"/>
              </a:spcBef>
            </a:pPr>
            <a:r>
              <a:rPr lang="en-US" sz="1128" spc="56">
                <a:solidFill>
                  <a:srgbClr val="000000"/>
                </a:solidFill>
                <a:latin typeface="Open Sauce Bold"/>
              </a:rPr>
              <a:t>Social Media Coordinator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3344346" y="4070312"/>
            <a:ext cx="3106002" cy="156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7"/>
              </a:lnSpc>
              <a:spcBef>
                <a:spcPct val="0"/>
              </a:spcBef>
            </a:pPr>
            <a:r>
              <a:rPr lang="en-US" sz="940" spc="47">
                <a:solidFill>
                  <a:srgbClr val="000000"/>
                </a:solidFill>
                <a:latin typeface="Open Sauce"/>
              </a:rPr>
              <a:t>Paucek and Lage</a:t>
            </a:r>
            <a:r>
              <a:rPr lang="en-US" sz="940" spc="47" u="none">
                <a:solidFill>
                  <a:srgbClr val="000000"/>
                </a:solidFill>
                <a:latin typeface="Open Sauce"/>
              </a:rPr>
              <a:t> • Jul 2020 – recent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3344346" y="6199982"/>
            <a:ext cx="3386654" cy="1356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12667" indent="-106334" lvl="1">
              <a:lnSpc>
                <a:spcPts val="1379"/>
              </a:lnSpc>
              <a:buFont typeface="Arial"/>
              <a:buChar char="•"/>
            </a:pPr>
            <a:r>
              <a:rPr lang="en-US" sz="985" spc="-24">
                <a:solidFill>
                  <a:srgbClr val="000000"/>
                </a:solidFill>
                <a:latin typeface="Open Sauce"/>
              </a:rPr>
              <a:t>Managed and monitored social media communities, engaging with followers, responding to comments, and addressing customer inquiries and concerns promptly and professionally.</a:t>
            </a:r>
          </a:p>
          <a:p>
            <a:pPr algn="l" marL="212667" indent="-106334" lvl="1">
              <a:lnSpc>
                <a:spcPts val="1379"/>
              </a:lnSpc>
              <a:buFont typeface="Arial"/>
              <a:buChar char="•"/>
            </a:pPr>
            <a:r>
              <a:rPr lang="en-US" sz="985" spc="-24">
                <a:solidFill>
                  <a:srgbClr val="000000"/>
                </a:solidFill>
                <a:latin typeface="Open Sauce"/>
              </a:rPr>
              <a:t>Conducted regular performance analysis, using social media analytics tools, to measure campaign effectiveness, identify areas for improvement, and implement optimization strategies.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3344346" y="8331666"/>
            <a:ext cx="3386654" cy="10155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12667" indent="-106334" lvl="1">
              <a:lnSpc>
                <a:spcPts val="1379"/>
              </a:lnSpc>
              <a:buFont typeface="Arial"/>
              <a:buChar char="•"/>
            </a:pPr>
            <a:r>
              <a:rPr lang="en-US" sz="985" spc="-24">
                <a:solidFill>
                  <a:srgbClr val="000000"/>
                </a:solidFill>
                <a:latin typeface="Open Sauce"/>
              </a:rPr>
              <a:t>Assisted in developing and implementing social media campaigns to increase brand awareness and engagement.</a:t>
            </a:r>
          </a:p>
          <a:p>
            <a:pPr algn="l" marL="212667" indent="-106334" lvl="1">
              <a:lnSpc>
                <a:spcPts val="1379"/>
              </a:lnSpc>
              <a:buFont typeface="Arial"/>
              <a:buChar char="•"/>
            </a:pPr>
            <a:r>
              <a:rPr lang="en-US" sz="985" spc="-24">
                <a:solidFill>
                  <a:srgbClr val="000000"/>
                </a:solidFill>
                <a:latin typeface="Open Sauce"/>
              </a:rPr>
              <a:t>Monitored social media channels, responded to comments and engaged with the online community to build brand loyalty.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3344346" y="5697563"/>
            <a:ext cx="2953609" cy="187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80"/>
              </a:lnSpc>
              <a:spcBef>
                <a:spcPct val="0"/>
              </a:spcBef>
            </a:pPr>
            <a:r>
              <a:rPr lang="en-US" sz="1128" spc="56">
                <a:solidFill>
                  <a:srgbClr val="000000"/>
                </a:solidFill>
                <a:latin typeface="Open Sauce Bold"/>
              </a:rPr>
              <a:t>Social Media Manager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3344346" y="7846527"/>
            <a:ext cx="2953609" cy="187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80"/>
              </a:lnSpc>
              <a:spcBef>
                <a:spcPct val="0"/>
              </a:spcBef>
            </a:pPr>
            <a:r>
              <a:rPr lang="en-US" sz="1128" spc="56">
                <a:solidFill>
                  <a:srgbClr val="000000"/>
                </a:solidFill>
                <a:latin typeface="Open Sauce Bold"/>
              </a:rPr>
              <a:t>Social Media Specialist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3344346" y="5917120"/>
            <a:ext cx="3150419" cy="156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7"/>
              </a:lnSpc>
              <a:spcBef>
                <a:spcPct val="0"/>
              </a:spcBef>
            </a:pPr>
            <a:r>
              <a:rPr lang="en-US" sz="940" spc="47">
                <a:solidFill>
                  <a:srgbClr val="000000"/>
                </a:solidFill>
                <a:latin typeface="Open Sauce"/>
              </a:rPr>
              <a:t>Fradel and Spies</a:t>
            </a:r>
            <a:r>
              <a:rPr lang="en-US" sz="940" spc="47" u="none">
                <a:solidFill>
                  <a:srgbClr val="000000"/>
                </a:solidFill>
                <a:latin typeface="Open Sauce"/>
              </a:rPr>
              <a:t> • Jun 2018 – Jul 2022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3344346" y="8066084"/>
            <a:ext cx="3150419" cy="156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7"/>
              </a:lnSpc>
              <a:spcBef>
                <a:spcPct val="0"/>
              </a:spcBef>
            </a:pPr>
            <a:r>
              <a:rPr lang="en-US" sz="940" spc="47">
                <a:solidFill>
                  <a:srgbClr val="000000"/>
                </a:solidFill>
                <a:latin typeface="Open Sauce"/>
              </a:rPr>
              <a:t>Hanover and Tyke</a:t>
            </a:r>
            <a:r>
              <a:rPr lang="en-US" sz="940" spc="47" u="none">
                <a:solidFill>
                  <a:srgbClr val="000000"/>
                </a:solidFill>
                <a:latin typeface="Open Sauce"/>
              </a:rPr>
              <a:t> • Jun 2015 – Jul 2018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DAGDSHSfO-0</dc:identifier>
  <dcterms:modified xsi:type="dcterms:W3CDTF">2011-08-01T06:04:30Z</dcterms:modified>
  <cp:revision>1</cp:revision>
  <dc:title>Yellow and Black Modern Social Media Resume</dc:title>
</cp:coreProperties>
</file>